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87" r:id="rId4"/>
    <p:sldId id="328" r:id="rId5"/>
    <p:sldId id="321" r:id="rId6"/>
    <p:sldId id="322" r:id="rId7"/>
    <p:sldId id="323" r:id="rId8"/>
    <p:sldId id="325" r:id="rId9"/>
    <p:sldId id="324" r:id="rId10"/>
    <p:sldId id="326" r:id="rId11"/>
    <p:sldId id="331" r:id="rId12"/>
    <p:sldId id="327" r:id="rId13"/>
    <p:sldId id="329" r:id="rId14"/>
    <p:sldId id="291" r:id="rId15"/>
    <p:sldId id="312" r:id="rId16"/>
    <p:sldId id="313" r:id="rId17"/>
    <p:sldId id="281" r:id="rId18"/>
    <p:sldId id="282" r:id="rId19"/>
    <p:sldId id="283" r:id="rId20"/>
    <p:sldId id="284" r:id="rId21"/>
    <p:sldId id="285" r:id="rId22"/>
    <p:sldId id="286" r:id="rId23"/>
    <p:sldId id="330" r:id="rId24"/>
    <p:sldId id="288" r:id="rId25"/>
    <p:sldId id="289" r:id="rId2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5BBD7B-6AF6-4278-A73B-31690A5C3A02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8F42C-6734-43CE-BBDE-EB65207B7F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441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/>
              <a:t>Out of 185 countries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0BC138B-0E84-4A9A-AADF-8D7B5C5FB07E}" type="slidenum">
              <a:rPr lang="en-US"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/>
              <a:t>Out of 185 countries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AE45512-AF07-4BB6-9B6A-C8592EF8685D}" type="slidenum">
              <a:rPr lang="en-US"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3374A22-45D8-4C26-8DB1-A699065945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9D1CAA3-C596-41D9-92C9-1767FFA539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1747DE0-F8A5-4B6F-ACFF-07348DD23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2F6D3-9F96-42C7-957E-59964F04C0D1}" type="datetimeFigureOut">
              <a:rPr lang="nb-NO" smtClean="0"/>
              <a:t>04.02.2020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1F54DAA-BA6E-471D-A9D5-3E3F42401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7D8D6B2-A017-4872-8043-8235857B0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8C659-4B0E-4E3A-9D37-B1EA349FFD1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9643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BBED1F2-8DFA-4645-9D68-B25B57889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B2B7C1C7-9674-4E16-9A3D-35200E98B9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587F2D4-D1EA-491B-8924-74A121871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2F6D3-9F96-42C7-957E-59964F04C0D1}" type="datetimeFigureOut">
              <a:rPr lang="nb-NO" smtClean="0"/>
              <a:t>04.02.2020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4154972-8C52-48BA-ACB1-409F462DF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966CD7E-29B7-47D3-8598-83CC7DF31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8C659-4B0E-4E3A-9D37-B1EA349FFD1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1233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7560AC16-6E8B-4779-8BA9-890B464FE4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7D012F0F-FFD5-473E-A134-61A8132774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63DD66D-F03D-4EEF-9233-4B8672DFA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2F6D3-9F96-42C7-957E-59964F04C0D1}" type="datetimeFigureOut">
              <a:rPr lang="nb-NO" smtClean="0"/>
              <a:t>04.02.2020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CB1292A-870F-49FC-B06A-356DAE049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48D70C6-3281-4BDD-B85E-0E8ABA23A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8C659-4B0E-4E3A-9D37-B1EA349FFD1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9593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2A858A5-A21D-42D6-9571-B8596F031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A313AE0-B37C-436B-8992-F60027601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6578D65-CACA-44FC-BEA5-48468A95F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2F6D3-9F96-42C7-957E-59964F04C0D1}" type="datetimeFigureOut">
              <a:rPr lang="nb-NO" smtClean="0"/>
              <a:t>04.02.2020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D13B134-EF8A-4A2C-A716-CD83C09C9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E8DB8FC-B2CA-46D2-8596-2203DFC13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8C659-4B0E-4E3A-9D37-B1EA349FFD1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1248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7C06451-FC51-470F-8731-5891DFC76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7F947FC-7275-402A-AAA2-C91913920E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02E8045-DACD-4898-9F27-9AE4DCDBE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2F6D3-9F96-42C7-957E-59964F04C0D1}" type="datetimeFigureOut">
              <a:rPr lang="nb-NO" smtClean="0"/>
              <a:t>04.02.2020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C5EF8F6-5A29-48AE-A247-D0AE6BB9E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2411AB6-6528-4B43-8BF1-60503B2D2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8C659-4B0E-4E3A-9D37-B1EA349FFD1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40548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AE86D98-A842-4595-8DD6-8109E014B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AB6A54C-62D9-43DB-B9E6-26F5336B3B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67A223C-7FB8-43F8-8647-7C837D8EB7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33D06D9-9176-4377-B109-8485BB90F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2F6D3-9F96-42C7-957E-59964F04C0D1}" type="datetimeFigureOut">
              <a:rPr lang="nb-NO" smtClean="0"/>
              <a:t>04.02.2020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603B4A2-D494-43BF-979D-EB169DA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D677DA7-6187-41E0-B811-E7B596C31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8C659-4B0E-4E3A-9D37-B1EA349FFD1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4718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1D75EF1-1BCE-416F-956D-A9150049C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6E07BE1-F803-4318-B653-C610CB171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1397B85-8B62-42F1-A675-0F2BE7CE1F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DD9D0125-E54C-4E9A-9E30-56C382BD12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2F99E4BC-6EB2-43B5-AE60-19AC57789D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AFB69DE6-7B1E-4543-A0A6-196CE1D2B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2F6D3-9F96-42C7-957E-59964F04C0D1}" type="datetimeFigureOut">
              <a:rPr lang="nb-NO" smtClean="0"/>
              <a:t>04.02.2020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46C38A5-C2BB-4D0A-AB3F-C2DF27D6C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00602738-C145-4B18-9EFA-E204E140C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8C659-4B0E-4E3A-9D37-B1EA349FFD1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7243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A60F7FA-7B2C-4B94-ADFC-008DA56AB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AD806286-16E6-4570-9401-5979456A8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2F6D3-9F96-42C7-957E-59964F04C0D1}" type="datetimeFigureOut">
              <a:rPr lang="nb-NO" smtClean="0"/>
              <a:t>04.02.2020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3497DA7B-1E7A-4CFB-9579-83CF34143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ABCB075-7B6C-4C14-82A7-4A47A4C39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8C659-4B0E-4E3A-9D37-B1EA349FFD1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4464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14EB406-0E59-4FCB-A23B-7AFED5190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2F6D3-9F96-42C7-957E-59964F04C0D1}" type="datetimeFigureOut">
              <a:rPr lang="nb-NO" smtClean="0"/>
              <a:t>04.02.2020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B371E084-C85C-4ECA-9623-7F51950EB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A648372-903C-4159-8D2F-6385D0D49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8C659-4B0E-4E3A-9D37-B1EA349FFD1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66282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00A5636-87B8-42DF-AA8C-39784D407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5DBE15A-B3CD-467E-AFDA-728A86D83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DD9E290-DDBE-4A0D-8502-066BCE2E5F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F999809-9D89-4B4E-B6E3-D035E0D1C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2F6D3-9F96-42C7-957E-59964F04C0D1}" type="datetimeFigureOut">
              <a:rPr lang="nb-NO" smtClean="0"/>
              <a:t>04.02.2020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D2E752A-F0F8-4A80-808F-E69A139AD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3ABCB3E-D3D9-4154-9E1D-5A3C0F643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8C659-4B0E-4E3A-9D37-B1EA349FFD1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5400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A36E3E9-3432-4218-9BF6-09F59EFB1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6FF24BA-2743-45DC-80A5-5200AE3A6C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A4E316D-6826-4565-ABDF-6754803FBC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69AD311-C7CA-4210-8034-850D08BEF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2F6D3-9F96-42C7-957E-59964F04C0D1}" type="datetimeFigureOut">
              <a:rPr lang="nb-NO" smtClean="0"/>
              <a:t>04.02.2020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6E18EF4-4383-459F-B8E3-246DB5463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5242D97-4ECC-4555-8DE4-696D45BBC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8C659-4B0E-4E3A-9D37-B1EA349FFD1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2243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FE37F67F-0DE2-445C-9DCA-D295C3F48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66AC2BA-2F20-41F3-A893-950743C323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BA1265E-6502-4CEE-B302-267FAE978F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2F6D3-9F96-42C7-957E-59964F04C0D1}" type="datetimeFigureOut">
              <a:rPr lang="nb-NO" smtClean="0"/>
              <a:t>04.02.2020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17CE668-1BDE-44A7-9E70-EBE3961636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CADBC7A-6F02-4F2C-A1DC-60FE938303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8C659-4B0E-4E3A-9D37-B1EA349FFD1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9930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D336034-8884-474B-BABF-FB4A0C21A2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Tools for </a:t>
            </a:r>
            <a:r>
              <a:rPr lang="nb-NO" dirty="0" err="1"/>
              <a:t>improving</a:t>
            </a:r>
            <a:r>
              <a:rPr lang="nb-NO" dirty="0"/>
              <a:t> land </a:t>
            </a:r>
            <a:r>
              <a:rPr lang="nb-NO" dirty="0" err="1"/>
              <a:t>administration</a:t>
            </a:r>
            <a:r>
              <a:rPr lang="nb-NO" dirty="0"/>
              <a:t> </a:t>
            </a:r>
            <a:r>
              <a:rPr lang="en-GB" dirty="0"/>
              <a:t>in</a:t>
            </a:r>
            <a:r>
              <a:rPr lang="nb-NO" dirty="0"/>
              <a:t> </a:t>
            </a:r>
            <a:r>
              <a:rPr lang="nb-NO" dirty="0" err="1"/>
              <a:t>transition</a:t>
            </a:r>
            <a:r>
              <a:rPr lang="nb-NO" dirty="0"/>
              <a:t> </a:t>
            </a:r>
            <a:r>
              <a:rPr lang="nb-NO" dirty="0" err="1"/>
              <a:t>economies</a:t>
            </a:r>
            <a:r>
              <a:rPr lang="nb-NO" dirty="0"/>
              <a:t> in Europe 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71489DE-5880-427A-88F0-FCFB2E254F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  <a:p>
            <a:r>
              <a:rPr lang="nb-NO" dirty="0"/>
              <a:t>Helge Onsrud </a:t>
            </a:r>
          </a:p>
        </p:txBody>
      </p:sp>
    </p:spTree>
    <p:extLst>
      <p:ext uri="{BB962C8B-B14F-4D97-AF65-F5344CB8AC3E}">
        <p14:creationId xmlns:p14="http://schemas.microsoft.com/office/powerpoint/2010/main" val="1573791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5A284A4-3B77-4D8D-BE65-F4DA398EC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Key success factors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C08AFBF-F577-4A80-AF7B-65D7F759E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6462"/>
            <a:ext cx="10515600" cy="4700501"/>
          </a:xfrm>
        </p:spPr>
        <p:txBody>
          <a:bodyPr>
            <a:normAutofit lnSpcReduction="10000"/>
          </a:bodyPr>
          <a:lstStyle/>
          <a:p>
            <a:pPr lvl="1"/>
            <a:r>
              <a:rPr lang="en-GB" dirty="0"/>
              <a:t>Build modular and centralised IT systems using SOA architecture and web services </a:t>
            </a:r>
          </a:p>
          <a:p>
            <a:pPr lvl="3"/>
            <a:r>
              <a:rPr lang="en-GB" dirty="0"/>
              <a:t>Clarifying business processes up front critically important</a:t>
            </a:r>
          </a:p>
          <a:p>
            <a:pPr lvl="3"/>
            <a:r>
              <a:rPr lang="en-GB" dirty="0"/>
              <a:t>IT systems should ideally be accompanied with legal and organizational reforms – but not too many reforms </a:t>
            </a:r>
          </a:p>
          <a:p>
            <a:pPr lvl="1"/>
            <a:r>
              <a:rPr lang="en-GB" dirty="0"/>
              <a:t>Prepare large scale topographic maps  for real estate registration </a:t>
            </a:r>
          </a:p>
          <a:p>
            <a:pPr lvl="2"/>
            <a:r>
              <a:rPr lang="en-GB" dirty="0"/>
              <a:t>Servicing as well as many other usages </a:t>
            </a:r>
          </a:p>
          <a:p>
            <a:pPr lvl="2"/>
            <a:r>
              <a:rPr lang="en-GB" dirty="0"/>
              <a:t>Topographic mapping has  become very much cheaper</a:t>
            </a:r>
          </a:p>
          <a:p>
            <a:pPr lvl="3"/>
            <a:r>
              <a:rPr lang="en-GB" dirty="0"/>
              <a:t>Combined with preparing orthophoto </a:t>
            </a:r>
          </a:p>
          <a:p>
            <a:pPr lvl="2"/>
            <a:r>
              <a:rPr lang="en-GB" dirty="0"/>
              <a:t>however hitherto only done in few countries. Norway in Moldova, Georgia, Kyrgyzstan </a:t>
            </a:r>
          </a:p>
          <a:p>
            <a:pPr lvl="1"/>
            <a:r>
              <a:rPr lang="en-GB" dirty="0"/>
              <a:t>Maintenance is critically important </a:t>
            </a:r>
          </a:p>
          <a:p>
            <a:pPr lvl="2"/>
            <a:r>
              <a:rPr lang="en-GB" dirty="0"/>
              <a:t>Technical solutions and funding of maintenance should always be in place before mass registration of real estate. In parallel with preparing maps and  investing in IT systems or in GPS/CORS systems</a:t>
            </a:r>
          </a:p>
          <a:p>
            <a:pPr lvl="2"/>
            <a:r>
              <a:rPr lang="en-GB" dirty="0"/>
              <a:t>However, maintenance  often neglected  by countries and by donors 	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5147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Key success factors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r>
              <a:rPr lang="en-GB" dirty="0"/>
              <a:t>Use public – private partnership </a:t>
            </a:r>
          </a:p>
          <a:p>
            <a:pPr lvl="2"/>
            <a:r>
              <a:rPr lang="en-GB" dirty="0"/>
              <a:t>Use local private companies when relevant and available </a:t>
            </a:r>
          </a:p>
          <a:p>
            <a:pPr lvl="2"/>
            <a:r>
              <a:rPr lang="en-GB" dirty="0"/>
              <a:t>Competences for public procurement critically important  - topic for foreign support </a:t>
            </a:r>
          </a:p>
          <a:p>
            <a:pPr lvl="2"/>
            <a:r>
              <a:rPr lang="en-GB" dirty="0"/>
              <a:t>Combined contracts for establishing solutions and for subsequent operation and maintenance should be explored  (ref Scotland LR) </a:t>
            </a:r>
          </a:p>
          <a:p>
            <a:r>
              <a:rPr lang="en-GB" dirty="0"/>
              <a:t>Apply a holistic approach </a:t>
            </a:r>
          </a:p>
          <a:p>
            <a:pPr lvl="2"/>
            <a:r>
              <a:rPr lang="en-GB" dirty="0"/>
              <a:t>Registers of citizens, businesses and addresses are also needed for functioning land markets </a:t>
            </a:r>
          </a:p>
          <a:p>
            <a:pPr lvl="3"/>
            <a:r>
              <a:rPr lang="en-GB" dirty="0"/>
              <a:t>Norwegian initiative of owners of key public registers to join forces in foreign  development  aid supported by </a:t>
            </a:r>
            <a:r>
              <a:rPr lang="en-GB" dirty="0" err="1"/>
              <a:t>Norad’s</a:t>
            </a:r>
            <a:r>
              <a:rPr lang="en-GB" dirty="0"/>
              <a:t> knowledge bank ; "Registers for development” </a:t>
            </a:r>
          </a:p>
          <a:p>
            <a:pPr lvl="2"/>
            <a:r>
              <a:rPr lang="en-GB" dirty="0"/>
              <a:t>Address solutions for conflict resolution – still a big potential for improvements </a:t>
            </a:r>
          </a:p>
          <a:p>
            <a:r>
              <a:rPr lang="en-GB" dirty="0"/>
              <a:t>Address corruption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306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7ABFA42-31AC-4B7C-AF95-41EAD1C0B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Key factors for success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C09254-58E5-4A18-AD5F-8FA6F93F9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9684"/>
            <a:ext cx="10515600" cy="4717279"/>
          </a:xfrm>
        </p:spPr>
        <p:txBody>
          <a:bodyPr>
            <a:normAutofit/>
          </a:bodyPr>
          <a:lstStyle/>
          <a:p>
            <a:r>
              <a:rPr lang="en-GB" dirty="0"/>
              <a:t>Setting  priorities right </a:t>
            </a:r>
          </a:p>
          <a:p>
            <a:pPr lvl="1"/>
            <a:r>
              <a:rPr lang="en-GB" dirty="0"/>
              <a:t>Focus on effects to economic development – also geographically </a:t>
            </a:r>
          </a:p>
          <a:p>
            <a:pPr lvl="2"/>
            <a:r>
              <a:rPr lang="en-GB" dirty="0"/>
              <a:t>General economic development also needed for fighting poverty, improving women rights etc </a:t>
            </a:r>
          </a:p>
          <a:p>
            <a:pPr lvl="1"/>
            <a:r>
              <a:rPr lang="en-GB" dirty="0"/>
              <a:t>Underpin entrepreneurship and job making </a:t>
            </a:r>
          </a:p>
          <a:p>
            <a:pPr lvl="2"/>
            <a:r>
              <a:rPr lang="en-GB" dirty="0"/>
              <a:t>Facilitate domestic and foreign investments </a:t>
            </a:r>
          </a:p>
          <a:p>
            <a:pPr lvl="2"/>
            <a:r>
              <a:rPr lang="en-GB" dirty="0"/>
              <a:t>Prioritise urban areas and properties in buildings before rural areas? </a:t>
            </a:r>
          </a:p>
          <a:p>
            <a:r>
              <a:rPr lang="en-GB" dirty="0"/>
              <a:t>Consider the capacity of public institutions in the land sector </a:t>
            </a:r>
          </a:p>
          <a:p>
            <a:pPr lvl="2"/>
            <a:r>
              <a:rPr lang="en-GB" dirty="0"/>
              <a:t>Many institutions too ambitious in addressing other topics than supporting the land market</a:t>
            </a:r>
          </a:p>
          <a:p>
            <a:pPr lvl="2"/>
            <a:r>
              <a:rPr lang="en-GB" dirty="0"/>
              <a:t>Foreign interventions should be better co-ordinated - donors competing for their share </a:t>
            </a:r>
          </a:p>
          <a:p>
            <a:pPr lvl="2"/>
            <a:r>
              <a:rPr lang="en-GB" dirty="0"/>
              <a:t>Should real estate registration and services continue to belong to the mapping sector ?</a:t>
            </a:r>
          </a:p>
          <a:p>
            <a:pPr lvl="2"/>
            <a:r>
              <a:rPr lang="en-GB" dirty="0"/>
              <a:t>Could mandatory use of notaries be abolished ?  </a:t>
            </a:r>
          </a:p>
          <a:p>
            <a:pPr lvl="1"/>
            <a:endParaRPr lang="en-GB" dirty="0"/>
          </a:p>
          <a:p>
            <a:pPr lvl="2"/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9764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B890034-FFE8-4897-8435-7DC57405D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It is doable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78C566E-D788-40D7-864F-BF9BB4C64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9600" dirty="0"/>
              <a:t>But depends heavily on;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9600" dirty="0"/>
              <a:t>Political will and support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9600" dirty="0"/>
              <a:t>Good managers of public institutions involved</a:t>
            </a:r>
          </a:p>
          <a:p>
            <a:pPr marL="514350" indent="-514350">
              <a:buFont typeface="+mj-lt"/>
              <a:buAutoNum type="arabicPeriod"/>
            </a:pPr>
            <a:endParaRPr lang="en-GB" sz="9600" dirty="0"/>
          </a:p>
          <a:p>
            <a:pPr marL="0" indent="0">
              <a:buNone/>
            </a:pPr>
            <a:r>
              <a:rPr lang="en-GB" sz="9600" dirty="0"/>
              <a:t>Finally, it is doable ; </a:t>
            </a:r>
            <a:r>
              <a:rPr lang="en-GB" sz="9600" dirty="0">
                <a:solidFill>
                  <a:srgbClr val="FF0000"/>
                </a:solidFill>
              </a:rPr>
              <a:t>The story of Armenia reforming land registration in one year</a:t>
            </a:r>
          </a:p>
          <a:p>
            <a:pPr marL="0" indent="0">
              <a:buNone/>
            </a:pPr>
            <a:endParaRPr lang="en-GB" sz="9600" dirty="0">
              <a:solidFill>
                <a:srgbClr val="FF0000"/>
              </a:solidFill>
            </a:endParaRPr>
          </a:p>
          <a:p>
            <a:r>
              <a:rPr lang="en-GB" sz="9600" dirty="0"/>
              <a:t>Removing bureaucratic barriers to registering transactions</a:t>
            </a:r>
          </a:p>
          <a:p>
            <a:pPr lvl="1"/>
            <a:r>
              <a:rPr lang="en-GB" sz="9200" dirty="0"/>
              <a:t>Removing mandatory use of notaries</a:t>
            </a:r>
          </a:p>
          <a:p>
            <a:pPr lvl="1"/>
            <a:r>
              <a:rPr lang="en-GB" sz="9200" dirty="0"/>
              <a:t>Stopped requiring a new survey of properties before transaction</a:t>
            </a:r>
          </a:p>
          <a:p>
            <a:pPr lvl="1"/>
            <a:r>
              <a:rPr lang="en-GB" sz="9200" dirty="0"/>
              <a:t>Setting maximum handling times</a:t>
            </a:r>
          </a:p>
          <a:p>
            <a:r>
              <a:rPr lang="en-GB" sz="9600" dirty="0"/>
              <a:t>Centralising registration, keeping remote client contact points</a:t>
            </a:r>
          </a:p>
          <a:p>
            <a:r>
              <a:rPr lang="en-GB" sz="9600"/>
              <a:t>Addressing corruption</a:t>
            </a:r>
            <a:endParaRPr lang="en-GB" sz="9600" dirty="0"/>
          </a:p>
          <a:p>
            <a:endParaRPr lang="en-GB" sz="9600" dirty="0"/>
          </a:p>
          <a:p>
            <a:endParaRPr lang="en-GB" sz="96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GB" sz="9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9600" dirty="0"/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6575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d/d8/Am-ma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7768" y="1268760"/>
            <a:ext cx="4680520" cy="5020922"/>
          </a:xfrm>
          <a:prstGeom prst="rect">
            <a:avLst/>
          </a:prstGeom>
          <a:noFill/>
        </p:spPr>
      </p:pic>
      <p:sp>
        <p:nvSpPr>
          <p:cNvPr id="2" name="TekstSylinder 1"/>
          <p:cNvSpPr txBox="1"/>
          <p:nvPr/>
        </p:nvSpPr>
        <p:spPr>
          <a:xfrm>
            <a:off x="3215680" y="260649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Armenia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9072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953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IMAG02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691445"/>
            <a:ext cx="9144000" cy="5475111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2999656" y="764705"/>
            <a:ext cx="590465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Yerevan Cadastre Office opened on 2. January 2012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IMAG02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764705"/>
            <a:ext cx="9144000" cy="5475111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2351584" y="764705"/>
            <a:ext cx="763284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Find the information you need for your case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IMAG02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691445"/>
            <a:ext cx="9144000" cy="5475111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3359696" y="908720"/>
            <a:ext cx="5472608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Draw a queue number and make your payment at an ATM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31F9DD-92A6-48E1-B01E-AFA4890F7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Kartverket’s</a:t>
            </a:r>
            <a:r>
              <a:rPr lang="en-GB" dirty="0"/>
              <a:t> International Services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EADC15F-1733-402E-834D-5A24D3ECD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4851"/>
            <a:ext cx="10515600" cy="4692112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Projects in former Soviet Union republics and in former Yugoslavia since year 2000 </a:t>
            </a:r>
          </a:p>
          <a:p>
            <a:pPr lvl="1"/>
            <a:r>
              <a:rPr lang="en-GB" dirty="0" err="1"/>
              <a:t>Kartverket</a:t>
            </a:r>
            <a:r>
              <a:rPr lang="en-GB" dirty="0"/>
              <a:t> </a:t>
            </a:r>
            <a:r>
              <a:rPr lang="en-GB" i="1" dirty="0"/>
              <a:t>administers</a:t>
            </a:r>
            <a:r>
              <a:rPr lang="en-GB" dirty="0"/>
              <a:t> projects. Goods and services procured internationally from private sector</a:t>
            </a:r>
          </a:p>
          <a:p>
            <a:r>
              <a:rPr lang="en-GB" dirty="0"/>
              <a:t>Only projects with funding from the Norwegian government;</a:t>
            </a:r>
          </a:p>
          <a:p>
            <a:pPr lvl="1"/>
            <a:r>
              <a:rPr lang="en-GB" dirty="0"/>
              <a:t>Programs for former socialist countries in Europe</a:t>
            </a:r>
          </a:p>
          <a:p>
            <a:pPr lvl="2"/>
            <a:r>
              <a:rPr lang="en-GB" dirty="0"/>
              <a:t>5 former Soviet republics</a:t>
            </a:r>
          </a:p>
          <a:p>
            <a:pPr lvl="2"/>
            <a:r>
              <a:rPr lang="en-GB" dirty="0"/>
              <a:t>All former Yugoslav republics</a:t>
            </a:r>
          </a:p>
          <a:p>
            <a:pPr lvl="1"/>
            <a:r>
              <a:rPr lang="en-GB" dirty="0"/>
              <a:t>EEA financial mechanism for EU member states </a:t>
            </a:r>
          </a:p>
          <a:p>
            <a:pPr lvl="1"/>
            <a:r>
              <a:rPr lang="en-GB" dirty="0"/>
              <a:t>Turnover 3-4 million EUR per year</a:t>
            </a:r>
          </a:p>
          <a:p>
            <a:r>
              <a:rPr lang="en-GB" dirty="0"/>
              <a:t>Mainly targeting solutions for public services to the emerging markets in newly privatised/</a:t>
            </a:r>
            <a:r>
              <a:rPr lang="en-GB" dirty="0" err="1"/>
              <a:t>restituted</a:t>
            </a:r>
            <a:r>
              <a:rPr lang="en-GB" dirty="0"/>
              <a:t> property </a:t>
            </a:r>
          </a:p>
          <a:p>
            <a:pPr lvl="1"/>
            <a:r>
              <a:rPr lang="en-GB" dirty="0"/>
              <a:t>IT systems for real estate registers, orthophoto, large scale maps, GPS for land surveying, address registers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11987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IMAG02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691445"/>
            <a:ext cx="9144000" cy="5475111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2207568" y="1052737"/>
            <a:ext cx="770485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Watch for your number to come up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IMAG02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908721"/>
            <a:ext cx="9144000" cy="5475111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>
            <a:off x="2567608" y="1124745"/>
            <a:ext cx="63367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Deliver your documents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IMAG02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764705"/>
            <a:ext cx="9144000" cy="5475111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1703512" y="908721"/>
            <a:ext cx="532859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Watch the daybook being filed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IMAG02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764705"/>
            <a:ext cx="9144000" cy="5475111"/>
          </a:xfrm>
          <a:prstGeom prst="rect">
            <a:avLst/>
          </a:prstGeom>
        </p:spPr>
      </p:pic>
      <p:sp>
        <p:nvSpPr>
          <p:cNvPr id="4" name="TekstSylinder 3"/>
          <p:cNvSpPr txBox="1"/>
          <p:nvPr/>
        </p:nvSpPr>
        <p:spPr>
          <a:xfrm>
            <a:off x="1919536" y="836713"/>
            <a:ext cx="849694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Meet a public notary/registrar if needed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IMAG02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9536" y="836713"/>
            <a:ext cx="9144000" cy="5475111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2999656" y="764705"/>
            <a:ext cx="655272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The documents are scanned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IMAG02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764705"/>
            <a:ext cx="9144000" cy="5475111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2279576" y="980728"/>
            <a:ext cx="792088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Scanned documents are transferred to the registration office for checking and registration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24000" y="228601"/>
            <a:ext cx="8915400" cy="14700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800" b="1" i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ＭＳ Ｐゴシック" charset="0"/>
                <a:cs typeface="+mj-cs"/>
              </a:rPr>
              <a:t>Largest number of properties ever registered in such short time -  Europe and Central Asia (ECA) Region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828800" y="4724401"/>
            <a:ext cx="4572000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latin typeface="Tahoma" pitchFamily="34" charset="0"/>
              </a:rPr>
              <a:t>Countries</a:t>
            </a:r>
          </a:p>
          <a:p>
            <a:pPr algn="ctr"/>
            <a:r>
              <a:rPr lang="en-US" sz="2000">
                <a:latin typeface="Tahoma" pitchFamily="34" charset="0"/>
              </a:rPr>
              <a:t>30</a:t>
            </a:r>
          </a:p>
          <a:p>
            <a:pPr algn="ctr"/>
            <a:endParaRPr lang="en-US" sz="2000">
              <a:latin typeface="Tahoma" pitchFamily="34" charset="0"/>
            </a:endParaRPr>
          </a:p>
          <a:p>
            <a:pPr algn="ctr"/>
            <a:r>
              <a:rPr lang="en-US" sz="2000" b="1">
                <a:latin typeface="Tahoma" pitchFamily="34" charset="0"/>
              </a:rPr>
              <a:t>Population </a:t>
            </a:r>
          </a:p>
          <a:p>
            <a:pPr algn="ctr"/>
            <a:r>
              <a:rPr lang="en-US">
                <a:latin typeface="Tahoma" pitchFamily="34" charset="0"/>
              </a:rPr>
              <a:t>893,314,335</a:t>
            </a:r>
          </a:p>
          <a:p>
            <a:pPr algn="ctr"/>
            <a:endParaRPr lang="en-US">
              <a:latin typeface="Tahoma" pitchFamily="34" charset="0"/>
            </a:endParaRPr>
          </a:p>
        </p:txBody>
      </p:sp>
      <p:pic>
        <p:nvPicPr>
          <p:cNvPr id="4100" name="Picture 4" descr="CIS and CEE countri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0555" y="1371599"/>
            <a:ext cx="597535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Box 5"/>
          <p:cNvSpPr txBox="1">
            <a:spLocks noChangeArrowheads="1"/>
          </p:cNvSpPr>
          <p:nvPr/>
        </p:nvSpPr>
        <p:spPr bwMode="auto">
          <a:xfrm>
            <a:off x="5715000" y="4724400"/>
            <a:ext cx="40386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latin typeface="Tahoma" pitchFamily="34" charset="0"/>
              </a:rPr>
              <a:t>Land area (sq km) </a:t>
            </a:r>
          </a:p>
          <a:p>
            <a:pPr algn="ctr"/>
            <a:r>
              <a:rPr lang="en-US" sz="2000">
                <a:latin typeface="Tahoma" pitchFamily="34" charset="0"/>
              </a:rPr>
              <a:t>27,381,299</a:t>
            </a:r>
          </a:p>
          <a:p>
            <a:pPr algn="ctr"/>
            <a:endParaRPr lang="en-US" sz="2000">
              <a:latin typeface="Tahoma" pitchFamily="34" charset="0"/>
            </a:endParaRPr>
          </a:p>
          <a:p>
            <a:pPr algn="ctr"/>
            <a:r>
              <a:rPr lang="en-US" sz="2000" b="1">
                <a:latin typeface="Tahoma" pitchFamily="34" charset="0"/>
              </a:rPr>
              <a:t>Properties registered   </a:t>
            </a:r>
            <a:endParaRPr lang="en-US" sz="2000">
              <a:latin typeface="Tahoma" pitchFamily="34" charset="0"/>
            </a:endParaRPr>
          </a:p>
          <a:p>
            <a:pPr algn="ctr"/>
            <a:r>
              <a:rPr lang="en-US" sz="2000">
                <a:latin typeface="Tahoma" pitchFamily="34" charset="0"/>
              </a:rPr>
              <a:t>Estimated at 300 million</a:t>
            </a:r>
            <a:endParaRPr lang="en-US"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F31F59E-25CB-42CB-8003-EAB35BBB0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Formalizing property rights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E08C6A8-435C-4473-BC1F-B8836EAAA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185"/>
            <a:ext cx="10515600" cy="4641778"/>
          </a:xfrm>
        </p:spPr>
        <p:txBody>
          <a:bodyPr>
            <a:normAutofit fontScale="92500"/>
          </a:bodyPr>
          <a:lstStyle/>
          <a:p>
            <a:r>
              <a:rPr lang="en-GB" i="1" dirty="0"/>
              <a:t>Privatization</a:t>
            </a:r>
            <a:r>
              <a:rPr lang="en-GB" dirty="0"/>
              <a:t> in former Soviet republics</a:t>
            </a:r>
          </a:p>
          <a:p>
            <a:r>
              <a:rPr lang="en-GB" i="1" dirty="0"/>
              <a:t>Restitution</a:t>
            </a:r>
            <a:r>
              <a:rPr lang="en-GB" dirty="0"/>
              <a:t> of private ownership in other former socialist countries in Europe </a:t>
            </a:r>
          </a:p>
          <a:p>
            <a:r>
              <a:rPr lang="en-GB" dirty="0"/>
              <a:t>Formalizing property rights largely completed throughout the region, but</a:t>
            </a:r>
          </a:p>
          <a:p>
            <a:pPr lvl="2"/>
            <a:r>
              <a:rPr lang="en-GB" dirty="0"/>
              <a:t>Data quality remains a big issue </a:t>
            </a:r>
          </a:p>
          <a:p>
            <a:pPr lvl="3"/>
            <a:r>
              <a:rPr lang="en-GB" dirty="0"/>
              <a:t>Discrepancies between legal information and maps </a:t>
            </a:r>
          </a:p>
          <a:p>
            <a:pPr lvl="2"/>
            <a:r>
              <a:rPr lang="en-GB" dirty="0"/>
              <a:t>Ineffective structures in the agricultural sector </a:t>
            </a:r>
          </a:p>
          <a:p>
            <a:pPr lvl="2"/>
            <a:r>
              <a:rPr lang="en-GB" dirty="0"/>
              <a:t>Unbuilt urban land and forest remain in state or municipal ownership </a:t>
            </a:r>
          </a:p>
          <a:p>
            <a:r>
              <a:rPr lang="en-GB" dirty="0"/>
              <a:t> Largely satisfactory services to the land markets</a:t>
            </a:r>
          </a:p>
          <a:p>
            <a:pPr lvl="2"/>
            <a:r>
              <a:rPr lang="en-GB" dirty="0"/>
              <a:t>Very sophisticated solutions in some countries</a:t>
            </a:r>
          </a:p>
          <a:p>
            <a:pPr lvl="2"/>
            <a:r>
              <a:rPr lang="en-GB" dirty="0"/>
              <a:t>Taking up loans using property as collateral still at a  comparably low level</a:t>
            </a:r>
          </a:p>
          <a:p>
            <a:pPr lvl="2"/>
            <a:r>
              <a:rPr lang="en-GB" dirty="0"/>
              <a:t>Interests on loans coming down – a result of many factors  </a:t>
            </a:r>
          </a:p>
          <a:p>
            <a:pPr lvl="2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6947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9100" y="533400"/>
            <a:ext cx="749935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Doing Business (</a:t>
            </a:r>
            <a:r>
              <a:rPr lang="en-US" sz="3100" dirty="0"/>
              <a:t>WB 2013</a:t>
            </a:r>
            <a:r>
              <a:rPr lang="en-US" dirty="0"/>
              <a:t>) shows 11 of the top 30 countries for registering property are in ECA.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sz="half" idx="1"/>
          </p:nvPr>
        </p:nvSpPr>
        <p:spPr>
          <a:xfrm>
            <a:off x="2959100" y="2057401"/>
            <a:ext cx="3657600" cy="4130675"/>
          </a:xfrm>
        </p:spPr>
        <p:txBody>
          <a:bodyPr/>
          <a:lstStyle/>
          <a:p>
            <a:pPr marL="595313" indent="-514350">
              <a:buNone/>
            </a:pPr>
            <a:r>
              <a:rPr lang="en-US" dirty="0">
                <a:ea typeface="ＭＳ Ｐゴシック" pitchFamily="34" charset="-128"/>
              </a:rPr>
              <a:t>1	</a:t>
            </a:r>
            <a:r>
              <a:rPr lang="en-US" sz="3600" dirty="0">
                <a:solidFill>
                  <a:srgbClr val="FF0000"/>
                </a:solidFill>
                <a:ea typeface="ＭＳ Ｐゴシック" pitchFamily="34" charset="-128"/>
              </a:rPr>
              <a:t>Georgia</a:t>
            </a:r>
          </a:p>
          <a:p>
            <a:pPr marL="595313" indent="-514350">
              <a:buNone/>
            </a:pPr>
            <a:r>
              <a:rPr lang="en-US" sz="3600" dirty="0">
                <a:ea typeface="ＭＳ Ｐゴシック" pitchFamily="34" charset="-128"/>
              </a:rPr>
              <a:t>3.	Belarus</a:t>
            </a:r>
          </a:p>
          <a:p>
            <a:pPr marL="595313" indent="-514350">
              <a:buNone/>
            </a:pPr>
            <a:r>
              <a:rPr lang="en-US" sz="3600" dirty="0">
                <a:ea typeface="ＭＳ Ｐゴシック" pitchFamily="34" charset="-128"/>
              </a:rPr>
              <a:t>4. 	</a:t>
            </a:r>
            <a:r>
              <a:rPr lang="en-US" sz="3600" dirty="0">
                <a:solidFill>
                  <a:srgbClr val="FF0000"/>
                </a:solidFill>
                <a:ea typeface="ＭＳ Ｐゴシック" pitchFamily="34" charset="-128"/>
              </a:rPr>
              <a:t>Armenia</a:t>
            </a:r>
          </a:p>
          <a:p>
            <a:pPr marL="595313" indent="-514350">
              <a:buNone/>
            </a:pPr>
            <a:r>
              <a:rPr lang="en-US" sz="3600" dirty="0">
                <a:ea typeface="ＭＳ Ｐゴシック" pitchFamily="34" charset="-128"/>
              </a:rPr>
              <a:t>5.	Lithuania</a:t>
            </a:r>
          </a:p>
          <a:p>
            <a:pPr marL="595313" indent="-514350">
              <a:buNone/>
            </a:pPr>
            <a:r>
              <a:rPr lang="en-US" sz="3600" dirty="0">
                <a:ea typeface="ＭＳ Ｐゴシック" pitchFamily="34" charset="-128"/>
              </a:rPr>
              <a:t>8.	Slovakia</a:t>
            </a:r>
          </a:p>
          <a:p>
            <a:pPr marL="595313" indent="-514350">
              <a:buNone/>
            </a:pPr>
            <a:r>
              <a:rPr lang="en-US" sz="3600" dirty="0">
                <a:ea typeface="ＭＳ Ｐゴシック" pitchFamily="34" charset="-128"/>
              </a:rPr>
              <a:t>9.	</a:t>
            </a:r>
            <a:r>
              <a:rPr lang="en-US" sz="3600" dirty="0">
                <a:solidFill>
                  <a:srgbClr val="FF0000"/>
                </a:solidFill>
                <a:ea typeface="ＭＳ Ｐゴシック" pitchFamily="34" charset="-128"/>
              </a:rPr>
              <a:t>Azerbaijan</a:t>
            </a:r>
          </a:p>
        </p:txBody>
      </p:sp>
      <p:sp>
        <p:nvSpPr>
          <p:cNvPr id="10244" name="Content Placeholder 3"/>
          <p:cNvSpPr>
            <a:spLocks noGrp="1"/>
          </p:cNvSpPr>
          <p:nvPr>
            <p:ph sz="half" idx="2"/>
          </p:nvPr>
        </p:nvSpPr>
        <p:spPr>
          <a:xfrm>
            <a:off x="7010400" y="2057401"/>
            <a:ext cx="3657600" cy="4130675"/>
          </a:xfrm>
        </p:spPr>
        <p:txBody>
          <a:bodyPr/>
          <a:lstStyle/>
          <a:p>
            <a:pPr>
              <a:buFontTx/>
              <a:buNone/>
            </a:pPr>
            <a:r>
              <a:rPr lang="en-US" sz="3200" dirty="0">
                <a:ea typeface="ＭＳ Ｐゴシック" pitchFamily="34" charset="-128"/>
              </a:rPr>
              <a:t>11.	</a:t>
            </a:r>
            <a:r>
              <a:rPr lang="en-US" sz="3200" dirty="0">
                <a:solidFill>
                  <a:srgbClr val="FF0000"/>
                </a:solidFill>
                <a:ea typeface="ＭＳ Ｐゴシック" pitchFamily="34" charset="-128"/>
              </a:rPr>
              <a:t>Kyrgyzstan</a:t>
            </a:r>
          </a:p>
          <a:p>
            <a:pPr>
              <a:buFontTx/>
              <a:buNone/>
            </a:pPr>
            <a:r>
              <a:rPr lang="en-US" sz="3200" dirty="0">
                <a:ea typeface="ＭＳ Ｐゴシック" pitchFamily="34" charset="-128"/>
              </a:rPr>
              <a:t>14.	Estonia</a:t>
            </a:r>
          </a:p>
          <a:p>
            <a:pPr>
              <a:buFontTx/>
              <a:buNone/>
            </a:pPr>
            <a:r>
              <a:rPr lang="en-US" sz="3200" dirty="0">
                <a:ea typeface="ＭＳ Ｐゴシック" pitchFamily="34" charset="-128"/>
              </a:rPr>
              <a:t>16.	</a:t>
            </a:r>
            <a:r>
              <a:rPr lang="en-US" sz="3200" dirty="0">
                <a:solidFill>
                  <a:srgbClr val="FF0000"/>
                </a:solidFill>
                <a:ea typeface="ＭＳ Ｐゴシック" pitchFamily="34" charset="-128"/>
              </a:rPr>
              <a:t>Moldova</a:t>
            </a:r>
          </a:p>
          <a:p>
            <a:pPr>
              <a:buFontTx/>
              <a:buNone/>
            </a:pPr>
            <a:r>
              <a:rPr lang="en-US" sz="3200" dirty="0">
                <a:ea typeface="ＭＳ Ｐゴシック" pitchFamily="34" charset="-128"/>
              </a:rPr>
              <a:t>27.	Czech R.</a:t>
            </a:r>
          </a:p>
          <a:p>
            <a:pPr>
              <a:buFontTx/>
              <a:buNone/>
            </a:pPr>
            <a:r>
              <a:rPr lang="en-US" sz="3200" dirty="0">
                <a:ea typeface="ＭＳ Ｐゴシック" pitchFamily="34" charset="-128"/>
              </a:rPr>
              <a:t>28.	Kazakhstan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9100" y="228600"/>
            <a:ext cx="749935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However, the Balkans does less well (</a:t>
            </a:r>
            <a:r>
              <a:rPr lang="en-US" sz="3600" dirty="0"/>
              <a:t>WB Doing Business 2013</a:t>
            </a:r>
            <a:r>
              <a:rPr lang="en-US" dirty="0"/>
              <a:t>).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2057401"/>
            <a:ext cx="3657600" cy="4130675"/>
          </a:xfrm>
        </p:spPr>
        <p:txBody>
          <a:bodyPr/>
          <a:lstStyle/>
          <a:p>
            <a:pPr marL="595313" indent="-514350">
              <a:buNone/>
            </a:pPr>
            <a:r>
              <a:rPr lang="en-US" sz="3600" dirty="0">
                <a:ea typeface="ＭＳ Ｐゴシック" pitchFamily="34" charset="-128"/>
              </a:rPr>
              <a:t>41.	</a:t>
            </a:r>
            <a:r>
              <a:rPr lang="en-US" sz="3600" dirty="0">
                <a:solidFill>
                  <a:srgbClr val="FF0000"/>
                </a:solidFill>
                <a:ea typeface="ＭＳ Ｐゴシック" pitchFamily="34" charset="-128"/>
              </a:rPr>
              <a:t>Serbia</a:t>
            </a:r>
          </a:p>
          <a:p>
            <a:pPr marL="595313" indent="-514350">
              <a:buNone/>
            </a:pPr>
            <a:r>
              <a:rPr lang="en-US" sz="3600" dirty="0">
                <a:solidFill>
                  <a:srgbClr val="FF0000"/>
                </a:solidFill>
                <a:ea typeface="ＭＳ Ｐゴシック" pitchFamily="34" charset="-128"/>
              </a:rPr>
              <a:t>50.	Macedonia</a:t>
            </a:r>
          </a:p>
          <a:p>
            <a:pPr marL="595313" indent="-514350">
              <a:buNone/>
            </a:pPr>
            <a:r>
              <a:rPr lang="en-US" sz="3600" dirty="0">
                <a:solidFill>
                  <a:srgbClr val="FF0000"/>
                </a:solidFill>
                <a:ea typeface="ＭＳ Ｐゴシック" pitchFamily="34" charset="-128"/>
              </a:rPr>
              <a:t>61. Slovenia</a:t>
            </a:r>
          </a:p>
          <a:p>
            <a:pPr marL="595313" indent="-514350">
              <a:buNone/>
            </a:pPr>
            <a:r>
              <a:rPr lang="en-US" sz="3600" dirty="0">
                <a:ea typeface="ＭＳ Ｐゴシック" pitchFamily="34" charset="-128"/>
              </a:rPr>
              <a:t>68.	Bulgaria</a:t>
            </a:r>
          </a:p>
          <a:p>
            <a:pPr marL="595313" indent="-514350">
              <a:buNone/>
            </a:pPr>
            <a:r>
              <a:rPr lang="en-US" sz="3600" dirty="0">
                <a:solidFill>
                  <a:srgbClr val="FF0000"/>
                </a:solidFill>
                <a:ea typeface="ＭＳ Ｐゴシック" pitchFamily="34" charset="-128"/>
              </a:rPr>
              <a:t>72.	Romania</a:t>
            </a:r>
          </a:p>
        </p:txBody>
      </p:sp>
      <p:sp>
        <p:nvSpPr>
          <p:cNvPr id="11268" name="Content Placeholder 3"/>
          <p:cNvSpPr>
            <a:spLocks noGrp="1"/>
          </p:cNvSpPr>
          <p:nvPr>
            <p:ph sz="half" idx="2"/>
          </p:nvPr>
        </p:nvSpPr>
        <p:spPr>
          <a:xfrm>
            <a:off x="6019800" y="2057401"/>
            <a:ext cx="3657600" cy="4130675"/>
          </a:xfrm>
        </p:spPr>
        <p:txBody>
          <a:bodyPr/>
          <a:lstStyle/>
          <a:p>
            <a:pPr>
              <a:buFontTx/>
              <a:buNone/>
            </a:pPr>
            <a:r>
              <a:rPr lang="en-US" sz="3600" dirty="0">
                <a:solidFill>
                  <a:srgbClr val="FF0000"/>
                </a:solidFill>
                <a:ea typeface="ＭＳ Ｐゴシック" pitchFamily="34" charset="-128"/>
              </a:rPr>
              <a:t>76.	Kosovo</a:t>
            </a:r>
          </a:p>
          <a:p>
            <a:pPr>
              <a:buFontTx/>
              <a:buNone/>
            </a:pPr>
            <a:r>
              <a:rPr lang="en-US" sz="3600" dirty="0">
                <a:solidFill>
                  <a:srgbClr val="FF0000"/>
                </a:solidFill>
                <a:ea typeface="ＭＳ Ｐゴシック" pitchFamily="34" charset="-128"/>
              </a:rPr>
              <a:t>93.	Bosnia &amp; Herzegovina</a:t>
            </a:r>
          </a:p>
          <a:p>
            <a:pPr>
              <a:buFontTx/>
              <a:buNone/>
            </a:pPr>
            <a:r>
              <a:rPr lang="en-US" sz="3600" dirty="0">
                <a:solidFill>
                  <a:srgbClr val="FF0000"/>
                </a:solidFill>
                <a:ea typeface="ＭＳ Ｐゴシック" pitchFamily="34" charset="-128"/>
              </a:rPr>
              <a:t>104.	Croatia</a:t>
            </a:r>
          </a:p>
          <a:p>
            <a:pPr>
              <a:buFontTx/>
              <a:buNone/>
            </a:pPr>
            <a:r>
              <a:rPr lang="en-US" sz="3600" dirty="0">
                <a:solidFill>
                  <a:srgbClr val="FF0000"/>
                </a:solidFill>
                <a:ea typeface="ＭＳ Ｐゴシック" pitchFamily="34" charset="-128"/>
              </a:rPr>
              <a:t>117.	Montenegro</a:t>
            </a:r>
          </a:p>
          <a:p>
            <a:pPr>
              <a:buFontTx/>
              <a:buNone/>
            </a:pPr>
            <a:r>
              <a:rPr lang="en-US" sz="3600" dirty="0">
                <a:solidFill>
                  <a:srgbClr val="FF0000"/>
                </a:solidFill>
                <a:ea typeface="ＭＳ Ｐゴシック" pitchFamily="34" charset="-128"/>
              </a:rPr>
              <a:t>121.	Albania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54B98F77-3E0D-4D1D-8435-88D6A861E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Restitution  -privatization 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46AB6D69-CABF-4A6D-B188-465444B2A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0352"/>
            <a:ext cx="10515600" cy="4616611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Privatization in former Soviet republics</a:t>
            </a:r>
          </a:p>
          <a:p>
            <a:r>
              <a:rPr lang="en-GB" dirty="0"/>
              <a:t>Restitution in other former socialist countries</a:t>
            </a:r>
          </a:p>
          <a:p>
            <a:pPr lvl="1"/>
            <a:r>
              <a:rPr lang="en-GB" dirty="0"/>
              <a:t>Abolishing private ownership took different forms in different countries</a:t>
            </a:r>
          </a:p>
          <a:p>
            <a:r>
              <a:rPr lang="en-GB" dirty="0"/>
              <a:t>Privatization and restitution largely completed </a:t>
            </a:r>
          </a:p>
          <a:p>
            <a:pPr lvl="1"/>
            <a:r>
              <a:rPr lang="en-GB" dirty="0"/>
              <a:t>Done very quickly  - major problems remain with data quality</a:t>
            </a:r>
          </a:p>
          <a:p>
            <a:pPr lvl="1"/>
            <a:r>
              <a:rPr lang="en-GB" dirty="0"/>
              <a:t>Inefficient structures with agricultural land </a:t>
            </a:r>
          </a:p>
          <a:p>
            <a:pPr lvl="1"/>
            <a:r>
              <a:rPr lang="en-GB" dirty="0"/>
              <a:t>Significant problems with multi apartment buildings </a:t>
            </a:r>
          </a:p>
          <a:p>
            <a:pPr lvl="2"/>
            <a:r>
              <a:rPr lang="en-GB" dirty="0"/>
              <a:t>Lacking regulations for maintaining common parts </a:t>
            </a:r>
          </a:p>
          <a:p>
            <a:pPr lvl="1"/>
            <a:r>
              <a:rPr lang="en-GB" dirty="0"/>
              <a:t>Lots of land remain in state or municipal ownership  </a:t>
            </a:r>
          </a:p>
          <a:p>
            <a:pPr lvl="2"/>
            <a:r>
              <a:rPr lang="en-GB" dirty="0"/>
              <a:t>Unbuilt land in urban areas, forest, …</a:t>
            </a:r>
          </a:p>
          <a:p>
            <a:pPr lvl="1"/>
            <a:r>
              <a:rPr lang="en-GB" dirty="0"/>
              <a:t>However, services to the land markets very much improved </a:t>
            </a:r>
          </a:p>
          <a:p>
            <a:pPr lvl="2"/>
            <a:r>
              <a:rPr lang="en-GB" dirty="0"/>
              <a:t>Very sophisticated technical solutions in some countries</a:t>
            </a:r>
          </a:p>
          <a:p>
            <a:pPr lvl="2"/>
            <a:r>
              <a:rPr lang="en-GB" dirty="0"/>
              <a:t>Taking up loans using property as collateral still at a rather low level</a:t>
            </a:r>
          </a:p>
          <a:p>
            <a:pPr lvl="2"/>
            <a:r>
              <a:rPr lang="en-GB" dirty="0"/>
              <a:t>Examples that interests on loans are becoming lower  - result of many factors </a:t>
            </a:r>
          </a:p>
          <a:p>
            <a:pPr lvl="2"/>
            <a:r>
              <a:rPr lang="en-GB" dirty="0"/>
              <a:t>Register data not guaranteed – trust in registers still an issue</a:t>
            </a:r>
          </a:p>
          <a:p>
            <a:pPr lvl="1"/>
            <a:endParaRPr lang="en-GB" dirty="0"/>
          </a:p>
          <a:p>
            <a:endParaRPr lang="en-GB" dirty="0"/>
          </a:p>
        </p:txBody>
      </p:sp>
      <p:pic>
        <p:nvPicPr>
          <p:cNvPr id="8" name="Bilde 7" descr="Et bilde som inneholder person, innendørs, kvinne, bord&#10;&#10;Automatisk generert beskrivelse">
            <a:extLst>
              <a:ext uri="{FF2B5EF4-FFF2-40B4-BE49-F238E27FC236}">
                <a16:creationId xmlns:a16="http://schemas.microsoft.com/office/drawing/2014/main" id="{B2B9B3D1-FD15-408C-95FB-DF011DF8C8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591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person, innendørs, stående, dress&#10;&#10;Automatisk generert beskrivelse">
            <a:extLst>
              <a:ext uri="{FF2B5EF4-FFF2-40B4-BE49-F238E27FC236}">
                <a16:creationId xmlns:a16="http://schemas.microsoft.com/office/drawing/2014/main" id="{A8E68BB7-F633-4E3E-982C-88EFC4B3F9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047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3287602-E4F0-4A9D-B994-1C1F33332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Key success factors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3C56438-70F1-4744-9C33-650F79A3D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486275"/>
          </a:xfrm>
        </p:spPr>
        <p:txBody>
          <a:bodyPr>
            <a:normAutofit/>
          </a:bodyPr>
          <a:lstStyle/>
          <a:p>
            <a:r>
              <a:rPr lang="en-GB" dirty="0"/>
              <a:t>Technical tools for initial registration and for register systems generally not a big issue any more</a:t>
            </a:r>
          </a:p>
          <a:p>
            <a:pPr lvl="1"/>
            <a:r>
              <a:rPr lang="en-GB" dirty="0"/>
              <a:t>Orthophoto, satellite data, standardized IT-systems, large scale maps, GPS</a:t>
            </a:r>
          </a:p>
          <a:p>
            <a:pPr lvl="2"/>
            <a:r>
              <a:rPr lang="en-GB" dirty="0"/>
              <a:t>Technical tools have generally become much cheaper</a:t>
            </a:r>
          </a:p>
          <a:p>
            <a:pPr lvl="2"/>
            <a:r>
              <a:rPr lang="en-GB" dirty="0"/>
              <a:t>Understanding “Fit for Purpose” in mapping properties </a:t>
            </a:r>
          </a:p>
          <a:p>
            <a:pPr lvl="2"/>
            <a:r>
              <a:rPr lang="en-GB" dirty="0"/>
              <a:t>High resolution satellite images becoming relevant for real estate registration </a:t>
            </a:r>
          </a:p>
          <a:p>
            <a:pPr lvl="2"/>
            <a:r>
              <a:rPr lang="en-GB" dirty="0"/>
              <a:t>Low cost GPS devices and tablets will substitute other methods for recording parcels boundaries  </a:t>
            </a:r>
          </a:p>
          <a:p>
            <a:pPr lvl="1"/>
            <a:r>
              <a:rPr lang="en-GB" dirty="0"/>
              <a:t>Countries with single institution for land register (legal information) and </a:t>
            </a:r>
            <a:r>
              <a:rPr lang="en-GB" dirty="0" err="1"/>
              <a:t>cadaster</a:t>
            </a:r>
            <a:r>
              <a:rPr lang="en-GB" dirty="0"/>
              <a:t> (property maps and technical information) do best</a:t>
            </a:r>
          </a:p>
        </p:txBody>
      </p:sp>
    </p:spTree>
    <p:extLst>
      <p:ext uri="{BB962C8B-B14F-4D97-AF65-F5344CB8AC3E}">
        <p14:creationId xmlns:p14="http://schemas.microsoft.com/office/powerpoint/2010/main" val="2161253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897</TotalTime>
  <Words>1073</Words>
  <Application>Microsoft Office PowerPoint</Application>
  <PresentationFormat>Widescreen</PresentationFormat>
  <Paragraphs>151</Paragraphs>
  <Slides>25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Tahoma</vt:lpstr>
      <vt:lpstr>Office-tema</vt:lpstr>
      <vt:lpstr>Tools for improving land administration in transition economies in Europe </vt:lpstr>
      <vt:lpstr>Kartverket’s International Services </vt:lpstr>
      <vt:lpstr>PowerPoint-presentasjon</vt:lpstr>
      <vt:lpstr>Formalizing property rights </vt:lpstr>
      <vt:lpstr>Doing Business (WB 2013) shows 11 of the top 30 countries for registering property are in ECA.</vt:lpstr>
      <vt:lpstr>However, the Balkans does less well (WB Doing Business 2013).</vt:lpstr>
      <vt:lpstr>Restitution  -privatization </vt:lpstr>
      <vt:lpstr>PowerPoint-presentasjon</vt:lpstr>
      <vt:lpstr>Key success factors</vt:lpstr>
      <vt:lpstr>Key success factors</vt:lpstr>
      <vt:lpstr>Key success factors</vt:lpstr>
      <vt:lpstr>Key factors for success</vt:lpstr>
      <vt:lpstr>It is doable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Tools for improving land administration in transition economies in Europe</dc:title>
  <dc:creator>Helge Onsrud</dc:creator>
  <cp:lastModifiedBy>Helge Onsrud</cp:lastModifiedBy>
  <cp:revision>27</cp:revision>
  <dcterms:created xsi:type="dcterms:W3CDTF">2020-01-27T12:57:55Z</dcterms:created>
  <dcterms:modified xsi:type="dcterms:W3CDTF">2020-02-04T14:33:06Z</dcterms:modified>
</cp:coreProperties>
</file>